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9"/>
  </p:notesMasterIdLst>
  <p:handoutMasterIdLst>
    <p:handoutMasterId r:id="rId40"/>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13" r:id="rId34"/>
    <p:sldId id="307" r:id="rId35"/>
    <p:sldId id="319" r:id="rId36"/>
    <p:sldId id="280" r:id="rId37"/>
    <p:sldId id="2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81" d="100"/>
          <a:sy n="81" d="100"/>
        </p:scale>
        <p:origin x="15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6/16/2022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6/16/2022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0D8A791-5C5D-489F-9563-ABB7932C2873}" type="datetime1">
              <a:rPr lang="en-US" smtClean="0"/>
              <a:pPr/>
              <a:t>6/16/2022</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40D8A791-5C5D-489F-9563-ABB7932C2873}"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6/16/2022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6/16/2022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6/16/2022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6/16/2022</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6/16/2022</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40D8A791-5C5D-489F-9563-ABB7932C2873}" type="datetime1">
              <a:rPr lang="en-US" smtClean="0"/>
              <a:pPr/>
              <a:t>6/16/2022</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6/16/2022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6/16/2022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pPr/>
              <a:t>6/16/2022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6/16/2022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6/16/2022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6/16/2022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6/16/2022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6/16/2022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6/16/2022</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6/16/2022</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6/16/2022</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6284" y="3861048"/>
            <a:ext cx="6858048" cy="1142984"/>
          </a:xfrm>
        </p:spPr>
        <p:txBody>
          <a:bodyPr>
            <a:normAutofit/>
          </a:bodyPr>
          <a:lstStyle/>
          <a:p>
            <a:pPr algn="ctr"/>
            <a:r>
              <a:rPr lang="en-IN" dirty="0">
                <a:solidFill>
                  <a:srgbClr val="FF00FF"/>
                </a:solidFill>
              </a:rPr>
              <a:t>Internet of Things (</a:t>
            </a:r>
            <a:r>
              <a:rPr lang="en-IN" dirty="0" err="1">
                <a:solidFill>
                  <a:srgbClr val="FF00FF"/>
                </a:solidFill>
              </a:rPr>
              <a:t>IoT</a:t>
            </a:r>
            <a:r>
              <a:rPr lang="en-IN" dirty="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a:p>
          <a:p>
            <a:pPr algn="ctr"/>
            <a:endParaRPr lang="en-IN" dirty="0">
              <a:latin typeface="Arial" pitchFamily="34" charset="0"/>
              <a:cs typeface="Arial" pitchFamily="34" charset="0"/>
            </a:endParaRPr>
          </a:p>
          <a:p>
            <a:pPr algn="ct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979711" y="347980"/>
            <a:ext cx="4971193" cy="3600632"/>
          </a:xfrm>
          <a:prstGeom prst="rect">
            <a:avLst/>
          </a:prstGeom>
          <a:noFill/>
        </p:spPr>
      </p:pic>
      <p:sp>
        <p:nvSpPr>
          <p:cNvPr id="6" name="Title 1">
            <a:extLst>
              <a:ext uri="{FF2B5EF4-FFF2-40B4-BE49-F238E27FC236}">
                <a16:creationId xmlns:a16="http://schemas.microsoft.com/office/drawing/2014/main" id="{AA5FC128-1B4F-EDB4-C338-7C8A194C5020}"/>
              </a:ext>
            </a:extLst>
          </p:cNvPr>
          <p:cNvSpPr txBox="1">
            <a:spLocks/>
          </p:cNvSpPr>
          <p:nvPr/>
        </p:nvSpPr>
        <p:spPr>
          <a:xfrm>
            <a:off x="899592" y="5536397"/>
            <a:ext cx="6858048" cy="1142984"/>
          </a:xfrm>
          <a:prstGeom prst="rect">
            <a:avLst/>
          </a:prstGeom>
        </p:spPr>
        <p:txBody>
          <a:bodyPr vert="horz" lIns="91440" tIns="0" rIns="45720" bIns="0" rtlCol="0" anchor="t">
            <a:normAutofit fontScale="625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r>
              <a:rPr lang="en-IN" dirty="0" err="1">
                <a:solidFill>
                  <a:srgbClr val="FF00FF"/>
                </a:solidFill>
              </a:rPr>
              <a:t>Dr.</a:t>
            </a:r>
            <a:r>
              <a:rPr lang="en-IN" dirty="0">
                <a:solidFill>
                  <a:srgbClr val="FF00FF"/>
                </a:solidFill>
              </a:rPr>
              <a:t> Md. </a:t>
            </a:r>
            <a:r>
              <a:rPr lang="en-IN" dirty="0" err="1">
                <a:solidFill>
                  <a:srgbClr val="FF00FF"/>
                </a:solidFill>
              </a:rPr>
              <a:t>Sazzadur</a:t>
            </a:r>
            <a:r>
              <a:rPr lang="en-IN" dirty="0">
                <a:solidFill>
                  <a:srgbClr val="FF00FF"/>
                </a:solidFill>
              </a:rPr>
              <a:t> Rahman</a:t>
            </a:r>
          </a:p>
          <a:p>
            <a:pPr algn="ctr"/>
            <a:r>
              <a:rPr lang="en-IN" dirty="0">
                <a:solidFill>
                  <a:srgbClr val="FF00FF"/>
                </a:solidFill>
              </a:rPr>
              <a:t>Associate Professor </a:t>
            </a:r>
          </a:p>
          <a:p>
            <a:pPr algn="ctr"/>
            <a:r>
              <a:rPr lang="en-IN" dirty="0">
                <a:solidFill>
                  <a:srgbClr val="FF00FF"/>
                </a:solidFill>
              </a:rPr>
              <a:t>IIT-JU </a:t>
            </a:r>
            <a:endParaRPr lang="en-IN" dirty="0">
              <a:solidFill>
                <a:schemeClr val="bg1"/>
              </a:solidFill>
            </a:endParaRPr>
          </a:p>
        </p:txBody>
      </p:sp>
      <p:pic>
        <p:nvPicPr>
          <p:cNvPr id="4" name="Picture 2" descr="Department of Geography and Environment">
            <a:extLst>
              <a:ext uri="{FF2B5EF4-FFF2-40B4-BE49-F238E27FC236}">
                <a16:creationId xmlns:a16="http://schemas.microsoft.com/office/drawing/2014/main" id="{ABE3480B-7649-24BB-DAD8-6FEE278AE3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37" y="5180334"/>
            <a:ext cx="1368152" cy="1677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a:solidFill>
                  <a:schemeClr val="tx1"/>
                </a:solidFill>
              </a:rPr>
              <a:t>IoT</a:t>
            </a:r>
            <a:r>
              <a:rPr lang="en-IN" sz="4000" b="1" u="sng" dirty="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a:t>These networks connected with added security, analytics, and management capabilities.  This will allow </a:t>
            </a:r>
            <a:r>
              <a:rPr lang="en-IN" sz="2400" dirty="0" err="1"/>
              <a:t>IoT</a:t>
            </a:r>
            <a:r>
              <a:rPr lang="en-IN" sz="2400" dirty="0"/>
              <a:t> to become even more powerful in what it can help people achieve.</a:t>
            </a:r>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pic>
        <p:nvPicPr>
          <p:cNvPr id="7" name="Picture 6">
            <a:extLst>
              <a:ext uri="{FF2B5EF4-FFF2-40B4-BE49-F238E27FC236}">
                <a16:creationId xmlns:a16="http://schemas.microsoft.com/office/drawing/2014/main" id="{C4ACE537-8D94-779E-C9FD-7EFD327B2DC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pic>
        <p:nvPicPr>
          <p:cNvPr id="9" name="Picture 8">
            <a:extLst>
              <a:ext uri="{FF2B5EF4-FFF2-40B4-BE49-F238E27FC236}">
                <a16:creationId xmlns:a16="http://schemas.microsoft.com/office/drawing/2014/main" id="{9DCB1A92-AAB0-CE17-2B66-9DBEB22F098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Future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pic>
        <p:nvPicPr>
          <p:cNvPr id="7" name="Picture 6">
            <a:extLst>
              <a:ext uri="{FF2B5EF4-FFF2-40B4-BE49-F238E27FC236}">
                <a16:creationId xmlns:a16="http://schemas.microsoft.com/office/drawing/2014/main" id="{C3F39F0A-F322-7260-DDAE-DF14E26BB19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a:t>GE’s estimates on potential of just ONE percent savings applied using </a:t>
            </a:r>
            <a:r>
              <a:rPr lang="en-IN" sz="2400" dirty="0" err="1"/>
              <a:t>IoT</a:t>
            </a:r>
            <a:r>
              <a:rPr lang="en-IN" sz="2400" dirty="0"/>
              <a:t> across global industry sectors.</a:t>
            </a:r>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pic>
        <p:nvPicPr>
          <p:cNvPr id="9" name="Picture 8">
            <a:extLst>
              <a:ext uri="{FF2B5EF4-FFF2-40B4-BE49-F238E27FC236}">
                <a16:creationId xmlns:a16="http://schemas.microsoft.com/office/drawing/2014/main" id="{C4CE8A24-4F77-FF41-A3AF-F83409F1BDF4}"/>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a:solidFill>
                  <a:srgbClr val="0000FF"/>
                </a:solidFill>
                <a:latin typeface="+mn-lt"/>
              </a:rPr>
              <a:t>Unlock the Massive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861B0EA9-D6E3-022B-DB54-27A7091170D5}"/>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a:solidFill>
                  <a:srgbClr val="0000FF"/>
                </a:solidFill>
                <a:latin typeface="+mn-lt"/>
              </a:rPr>
              <a:t>Technology roadmap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pic>
        <p:nvPicPr>
          <p:cNvPr id="6" name="Picture 5">
            <a:extLst>
              <a:ext uri="{FF2B5EF4-FFF2-40B4-BE49-F238E27FC236}">
                <a16:creationId xmlns:a16="http://schemas.microsoft.com/office/drawing/2014/main" id="{BDE95779-762F-49B5-50B0-D4FEDDC9AB30}"/>
              </a:ext>
            </a:extLst>
          </p:cNvPr>
          <p:cNvPicPr>
            <a:picLocks noChangeAspect="1"/>
          </p:cNvPicPr>
          <p:nvPr/>
        </p:nvPicPr>
        <p:blipFill>
          <a:blip r:embed="rId4"/>
          <a:stretch>
            <a:fillRect/>
          </a:stretch>
        </p:blipFill>
        <p:spPr>
          <a:xfrm>
            <a:off x="123769" y="76786"/>
            <a:ext cx="609653" cy="7498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a:solidFill>
                  <a:srgbClr val="7030A0"/>
                </a:solidFill>
              </a:rPr>
              <a:t>Applications of </a:t>
            </a:r>
            <a:r>
              <a:rPr lang="en-IN" sz="3600" b="1" u="sng" dirty="0" err="1">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pic>
        <p:nvPicPr>
          <p:cNvPr id="8" name="Picture 7">
            <a:extLst>
              <a:ext uri="{FF2B5EF4-FFF2-40B4-BE49-F238E27FC236}">
                <a16:creationId xmlns:a16="http://schemas.microsoft.com/office/drawing/2014/main" id="{E192655F-1308-19F9-FD0C-DABF3DFF03C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a:solidFill>
                  <a:srgbClr val="7030A0"/>
                </a:solidFill>
              </a:rPr>
              <a:t>Few Applications of </a:t>
            </a:r>
            <a:r>
              <a:rPr lang="en-IN" sz="4000" b="1" u="sng" dirty="0" err="1">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ctr">
              <a:buClr>
                <a:srgbClr val="0000FF"/>
              </a:buClr>
              <a:buNone/>
            </a:pPr>
            <a:r>
              <a:rPr lang="en-IN" sz="2800" b="1" i="1" dirty="0">
                <a:solidFill>
                  <a:srgbClr val="0000FF"/>
                </a:solidFill>
              </a:rPr>
              <a:t>You name it, and you will have it in </a:t>
            </a:r>
            <a:r>
              <a:rPr lang="en-IN" sz="2800" b="1" i="1" dirty="0" err="1">
                <a:solidFill>
                  <a:srgbClr val="0000FF"/>
                </a:solidFill>
              </a:rPr>
              <a:t>IoT</a:t>
            </a:r>
            <a:r>
              <a:rPr lang="en-IN" sz="2800" b="1" i="1" dirty="0">
                <a:solidFill>
                  <a:srgbClr val="0000FF"/>
                </a:solidFill>
              </a:rPr>
              <a:t>!</a:t>
            </a:r>
            <a:endParaRPr lang="en-IN" sz="2800" dirty="0"/>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pic>
        <p:nvPicPr>
          <p:cNvPr id="5" name="Picture 4">
            <a:extLst>
              <a:ext uri="{FF2B5EF4-FFF2-40B4-BE49-F238E27FC236}">
                <a16:creationId xmlns:a16="http://schemas.microsoft.com/office/drawing/2014/main" id="{4F6DFE7F-CD1C-1F5C-D041-17EE41A970E1}"/>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4F541B2C-7BCE-4619-ED58-916EF8E6958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64F6F4EB-13DB-174A-3BBD-FBDCE214307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a:solidFill>
                  <a:srgbClr val="0000FF"/>
                </a:solidFill>
              </a:rPr>
              <a:t>What is Internet of Things?</a:t>
            </a:r>
          </a:p>
          <a:p>
            <a:pPr lvl="0" algn="just">
              <a:lnSpc>
                <a:spcPct val="150000"/>
              </a:lnSpc>
              <a:buClr>
                <a:srgbClr val="FF00FF"/>
              </a:buClr>
              <a:buFont typeface="Wingdings" pitchFamily="2" charset="2"/>
              <a:buChar char="Ø"/>
            </a:pPr>
            <a:r>
              <a:rPr lang="en-IN" dirty="0">
                <a:solidFill>
                  <a:srgbClr val="0000FF"/>
                </a:solidFill>
              </a:rPr>
              <a:t>How </a:t>
            </a:r>
            <a:r>
              <a:rPr lang="en-IN" dirty="0" err="1">
                <a:solidFill>
                  <a:srgbClr val="0000FF"/>
                </a:solidFill>
              </a:rPr>
              <a:t>IoT</a:t>
            </a:r>
            <a:r>
              <a:rPr lang="en-IN" dirty="0">
                <a:solidFill>
                  <a:srgbClr val="0000FF"/>
                </a:solidFill>
              </a:rPr>
              <a:t> Works?</a:t>
            </a:r>
          </a:p>
          <a:p>
            <a:pPr lvl="0" algn="just">
              <a:lnSpc>
                <a:spcPct val="150000"/>
              </a:lnSpc>
              <a:buClr>
                <a:srgbClr val="FF00FF"/>
              </a:buClr>
              <a:buFont typeface="Wingdings" pitchFamily="2" charset="2"/>
              <a:buChar char="Ø"/>
            </a:pPr>
            <a:r>
              <a:rPr lang="en-IN" dirty="0">
                <a:solidFill>
                  <a:srgbClr val="0000FF"/>
                </a:solidFill>
              </a:rPr>
              <a:t>Current Status &amp; Future Prospect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Knowledge Management – From Data to Wisdom</a:t>
            </a:r>
          </a:p>
          <a:p>
            <a:pPr lvl="0" algn="just">
              <a:lnSpc>
                <a:spcPct val="150000"/>
              </a:lnSpc>
              <a:buClr>
                <a:srgbClr val="FF00FF"/>
              </a:buClr>
              <a:buFont typeface="Wingdings" pitchFamily="2" charset="2"/>
              <a:buChar char="Ø"/>
            </a:pPr>
            <a:r>
              <a:rPr lang="en-IN" dirty="0">
                <a:solidFill>
                  <a:srgbClr val="0000FF"/>
                </a:solidFill>
              </a:rPr>
              <a:t>The Future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The Potential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Few Applications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Technological Challenges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Criticisms &amp; Controversies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References</a:t>
            </a:r>
          </a:p>
          <a:p>
            <a:pPr algn="just">
              <a:buFont typeface="Wingdings" pitchFamily="2" charset="2"/>
              <a:buChar char="Ø"/>
            </a:pPr>
            <a:endParaRPr lang="en-IN" dirty="0"/>
          </a:p>
          <a:p>
            <a:pPr algn="just">
              <a:buFont typeface="Wingdings" pitchFamily="2" charset="2"/>
              <a:buChar char="Ø"/>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pic>
        <p:nvPicPr>
          <p:cNvPr id="5" name="Picture 4">
            <a:extLst>
              <a:ext uri="{FF2B5EF4-FFF2-40B4-BE49-F238E27FC236}">
                <a16:creationId xmlns:a16="http://schemas.microsoft.com/office/drawing/2014/main" id="{BA36D642-A05D-581B-2495-184CA15379C3}"/>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130745E7-9D78-5C44-8872-09E4C0793642}"/>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pic>
        <p:nvPicPr>
          <p:cNvPr id="7" name="Picture 6">
            <a:extLst>
              <a:ext uri="{FF2B5EF4-FFF2-40B4-BE49-F238E27FC236}">
                <a16:creationId xmlns:a16="http://schemas.microsoft.com/office/drawing/2014/main" id="{53C62C0A-A0F9-5776-2C07-5878B83B241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a:solidFill>
                  <a:srgbClr val="0000FF"/>
                </a:solidFill>
              </a:rPr>
              <a:t>		</a:t>
            </a:r>
            <a:r>
              <a:rPr lang="en-IN" sz="3100" dirty="0"/>
              <a:t>Of course, we know nothing remains static, especially when it comes to the Internet. Initiatives and advances, such as Cisco‘s Planetary Skin, GE’s Industrial Internet, HP‘s central nervous system for the earth (</a:t>
            </a:r>
            <a:r>
              <a:rPr lang="en-IN" sz="3100" dirty="0" err="1"/>
              <a:t>CeNSE</a:t>
            </a:r>
            <a:r>
              <a:rPr lang="en-IN" sz="3100" dirty="0"/>
              <a:t>), and smart dust, have the potential to add millions—even billions—of sensors to the Internet. </a:t>
            </a:r>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pic>
        <p:nvPicPr>
          <p:cNvPr id="5" name="Picture 4">
            <a:extLst>
              <a:ext uri="{FF2B5EF4-FFF2-40B4-BE49-F238E27FC236}">
                <a16:creationId xmlns:a16="http://schemas.microsoft.com/office/drawing/2014/main" id="{AA0A29A2-9A9A-2292-E6E9-FB84A4A2ACB5}"/>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pic>
        <p:nvPicPr>
          <p:cNvPr id="5" name="Picture 4">
            <a:extLst>
              <a:ext uri="{FF2B5EF4-FFF2-40B4-BE49-F238E27FC236}">
                <a16:creationId xmlns:a16="http://schemas.microsoft.com/office/drawing/2014/main" id="{735EF8E7-8977-1082-7C84-62F848127B49}"/>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pic>
        <p:nvPicPr>
          <p:cNvPr id="5" name="Picture 4">
            <a:extLst>
              <a:ext uri="{FF2B5EF4-FFF2-40B4-BE49-F238E27FC236}">
                <a16:creationId xmlns:a16="http://schemas.microsoft.com/office/drawing/2014/main" id="{93E06FB3-DF0B-869A-F86B-31BD802F5113}"/>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F41ACC50-BD8E-E644-22F0-9BCD3316B961}"/>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433BC6DE-D218-0D40-027C-32BCBF220E69}"/>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640C3245-370B-22CA-0BE0-9523A697A3F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pic>
        <p:nvPicPr>
          <p:cNvPr id="6" name="Picture 5">
            <a:extLst>
              <a:ext uri="{FF2B5EF4-FFF2-40B4-BE49-F238E27FC236}">
                <a16:creationId xmlns:a16="http://schemas.microsoft.com/office/drawing/2014/main" id="{4596B66F-8E5E-3C7B-6C08-9507ECE7543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A705AE3A-3CE0-9F79-2754-1D16AFA7621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a:solidFill>
                  <a:srgbClr val="7030A0"/>
                </a:solidFill>
              </a:rPr>
              <a:t>What is </a:t>
            </a:r>
            <a:r>
              <a:rPr lang="en-IN" sz="4000" b="1" dirty="0" err="1">
                <a:solidFill>
                  <a:srgbClr val="7030A0"/>
                </a:solidFill>
              </a:rPr>
              <a:t>IoT</a:t>
            </a:r>
            <a:r>
              <a:rPr lang="en-IN" sz="4000" b="1" dirty="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a:t>		The Internet of Things (</a:t>
            </a:r>
            <a:r>
              <a:rPr lang="en-IN" dirty="0" err="1"/>
              <a:t>IoT</a:t>
            </a:r>
            <a:r>
              <a:rPr lang="en-IN" dirty="0"/>
              <a:t>) is the network of physical objects or "things" embedded with electronics, software, sensors, and network connectivity, which enables these objects to collect and exchange data. </a:t>
            </a:r>
          </a:p>
          <a:p>
            <a:pPr algn="just">
              <a:lnSpc>
                <a:spcPct val="150000"/>
              </a:lnSpc>
              <a:buNone/>
            </a:pPr>
            <a:r>
              <a:rPr lang="en-IN" dirty="0"/>
              <a:t>		</a:t>
            </a:r>
            <a:r>
              <a:rPr lang="en-IN" dirty="0" err="1"/>
              <a:t>IoT</a:t>
            </a:r>
            <a:r>
              <a:rPr lang="en-IN" dirty="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pic>
        <p:nvPicPr>
          <p:cNvPr id="5" name="Picture 4">
            <a:extLst>
              <a:ext uri="{FF2B5EF4-FFF2-40B4-BE49-F238E27FC236}">
                <a16:creationId xmlns:a16="http://schemas.microsoft.com/office/drawing/2014/main" id="{1EDED930-C992-7AA3-DC86-FDF38B944AFB}"/>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pic>
        <p:nvPicPr>
          <p:cNvPr id="5" name="Picture 4">
            <a:extLst>
              <a:ext uri="{FF2B5EF4-FFF2-40B4-BE49-F238E27FC236}">
                <a16:creationId xmlns:a16="http://schemas.microsoft.com/office/drawing/2014/main" id="{8316CE03-3C7C-9333-1257-96EE6C0A9F1B}"/>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A822B424-7085-D0BD-E5C6-315F5B53604D}"/>
              </a:ext>
            </a:extLst>
          </p:cNvPr>
          <p:cNvPicPr>
            <a:picLocks noChangeAspect="1"/>
          </p:cNvPicPr>
          <p:nvPr/>
        </p:nvPicPr>
        <p:blipFill>
          <a:blip r:embed="rId3"/>
          <a:stretch>
            <a:fillRect/>
          </a:stretch>
        </p:blipFill>
        <p:spPr>
          <a:xfrm>
            <a:off x="9037" y="6108127"/>
            <a:ext cx="609653" cy="74987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pic>
        <p:nvPicPr>
          <p:cNvPr id="5" name="Picture 4">
            <a:extLst>
              <a:ext uri="{FF2B5EF4-FFF2-40B4-BE49-F238E27FC236}">
                <a16:creationId xmlns:a16="http://schemas.microsoft.com/office/drawing/2014/main" id="{4FF8C073-15FF-F601-09F9-F99DB8AD13F6}"/>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7A4F0F2B-0CE4-3AF1-66A9-13C4058173E4}"/>
              </a:ext>
            </a:extLst>
          </p:cNvPr>
          <p:cNvPicPr>
            <a:picLocks noChangeAspect="1"/>
          </p:cNvPicPr>
          <p:nvPr/>
        </p:nvPicPr>
        <p:blipFill>
          <a:blip r:embed="rId3"/>
          <a:stretch>
            <a:fillRect/>
          </a:stretch>
        </p:blipFill>
        <p:spPr>
          <a:xfrm>
            <a:off x="0" y="6108127"/>
            <a:ext cx="609653" cy="7498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a:t>www.google.com</a:t>
            </a:r>
          </a:p>
          <a:p>
            <a:pPr marL="514350" lvl="0" indent="-514350">
              <a:lnSpc>
                <a:spcPct val="150000"/>
              </a:lnSpc>
              <a:buClrTx/>
              <a:buFont typeface="+mj-lt"/>
              <a:buAutoNum type="arabicPeriod"/>
            </a:pPr>
            <a:r>
              <a:rPr lang="en-IN" sz="2200" dirty="0"/>
              <a:t>https://en.wikipedia.org/wiki/Internet_of_Things</a:t>
            </a:r>
          </a:p>
          <a:p>
            <a:pPr marL="514350" lvl="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lvl="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lvl="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pic>
        <p:nvPicPr>
          <p:cNvPr id="5" name="Picture 4">
            <a:extLst>
              <a:ext uri="{FF2B5EF4-FFF2-40B4-BE49-F238E27FC236}">
                <a16:creationId xmlns:a16="http://schemas.microsoft.com/office/drawing/2014/main" id="{EA52C9BB-14D9-C6B5-8FFC-C781CC960509}"/>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000372"/>
            <a:ext cx="8229600" cy="775542"/>
          </a:xfrm>
        </p:spPr>
        <p:txBody>
          <a:bodyPr>
            <a:normAutofit/>
          </a:bodyPr>
          <a:lstStyle/>
          <a:p>
            <a:pPr algn="ctr"/>
            <a:r>
              <a:rPr lang="en-US" sz="4000" b="1" dirty="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35</a:t>
            </a:fld>
            <a:endParaRPr lang="en-IN"/>
          </a:p>
        </p:txBody>
      </p:sp>
      <p:pic>
        <p:nvPicPr>
          <p:cNvPr id="4" name="Picture 3">
            <a:extLst>
              <a:ext uri="{FF2B5EF4-FFF2-40B4-BE49-F238E27FC236}">
                <a16:creationId xmlns:a16="http://schemas.microsoft.com/office/drawing/2014/main" id="{8A1FDD7F-BC32-4FE9-26D8-B3B9731D102C}"/>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a:t>		"</a:t>
            </a:r>
            <a:r>
              <a:rPr lang="en-IN" b="1" dirty="0">
                <a:solidFill>
                  <a:srgbClr val="0000FF"/>
                </a:solidFill>
              </a:rPr>
              <a:t>Things</a:t>
            </a:r>
            <a:r>
              <a:rPr lang="en-IN" dirty="0"/>
              <a:t>," in the </a:t>
            </a:r>
            <a:r>
              <a:rPr lang="en-IN" dirty="0" err="1"/>
              <a:t>IoT</a:t>
            </a:r>
            <a:r>
              <a:rPr lang="en-IN" dirty="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pic>
        <p:nvPicPr>
          <p:cNvPr id="5" name="Picture 4">
            <a:extLst>
              <a:ext uri="{FF2B5EF4-FFF2-40B4-BE49-F238E27FC236}">
                <a16:creationId xmlns:a16="http://schemas.microsoft.com/office/drawing/2014/main" id="{BBD1D9F3-42F8-3BE7-FDBA-08E55D942E94}"/>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a:t>		The concept of the Internet of Things first became popular in 1999, through the Auto-ID </a:t>
            </a:r>
            <a:r>
              <a:rPr lang="en-IN" dirty="0" err="1"/>
              <a:t>Center</a:t>
            </a:r>
            <a:r>
              <a:rPr lang="en-IN" dirty="0"/>
              <a:t> at MIT and related market-analysis publications. </a:t>
            </a:r>
          </a:p>
          <a:p>
            <a:pPr lvl="0" algn="just">
              <a:lnSpc>
                <a:spcPct val="150000"/>
              </a:lnSpc>
              <a:buNone/>
            </a:pPr>
            <a:r>
              <a:rPr lang="en-IN" dirty="0"/>
              <a:t>		Radio-frequency identification (RFID) was seen as a prerequisite for the </a:t>
            </a:r>
            <a:r>
              <a:rPr lang="en-IN" dirty="0" err="1"/>
              <a:t>IoT</a:t>
            </a:r>
            <a:r>
              <a:rPr lang="en-IN" dirty="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a:t>bluetooth</a:t>
            </a:r>
            <a:r>
              <a:rPr lang="en-IN" dirty="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a:solidFill>
                  <a:srgbClr val="FF00FF"/>
                </a:solidFill>
              </a:rPr>
              <a:t>History of </a:t>
            </a:r>
            <a:r>
              <a:rPr lang="en-IN" sz="4000" b="1" dirty="0" err="1">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pic>
        <p:nvPicPr>
          <p:cNvPr id="6" name="Picture 5">
            <a:extLst>
              <a:ext uri="{FF2B5EF4-FFF2-40B4-BE49-F238E27FC236}">
                <a16:creationId xmlns:a16="http://schemas.microsoft.com/office/drawing/2014/main" id="{91DFB971-53C0-E578-620A-7A825009405D}"/>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a:solidFill>
                  <a:schemeClr val="tx1"/>
                </a:solidFill>
              </a:rPr>
              <a:t>How </a:t>
            </a:r>
            <a:r>
              <a:rPr lang="en-IN" sz="4000" b="1" dirty="0" err="1">
                <a:solidFill>
                  <a:schemeClr val="tx1"/>
                </a:solidFill>
              </a:rPr>
              <a:t>IoT</a:t>
            </a:r>
            <a:r>
              <a:rPr lang="en-IN" sz="4000" b="1" dirty="0">
                <a:solidFill>
                  <a:schemeClr val="tx1"/>
                </a:solidFill>
              </a:rPr>
              <a:t> Works?</a:t>
            </a:r>
            <a:endParaRPr lang="en-IN" sz="4000"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a:t>		</a:t>
            </a:r>
            <a:r>
              <a:rPr lang="en-IN" dirty="0">
                <a:solidFill>
                  <a:srgbClr val="0000FF"/>
                </a:solidFill>
              </a:rPr>
              <a:t>Internet of Things </a:t>
            </a:r>
            <a:r>
              <a:rPr lang="en-IN" dirty="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pic>
        <p:nvPicPr>
          <p:cNvPr id="5" name="Picture 4">
            <a:extLst>
              <a:ext uri="{FF2B5EF4-FFF2-40B4-BE49-F238E27FC236}">
                <a16:creationId xmlns:a16="http://schemas.microsoft.com/office/drawing/2014/main" id="{8E59B4AA-2AB6-B89E-B07A-334D3217F4AE}"/>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a:solidFill>
                  <a:schemeClr val="tx1"/>
                </a:solidFill>
              </a:rPr>
              <a:t>How </a:t>
            </a:r>
            <a:r>
              <a:rPr lang="en-IN" b="1" dirty="0" err="1">
                <a:solidFill>
                  <a:schemeClr val="tx1"/>
                </a:solidFill>
              </a:rPr>
              <a:t>IoT</a:t>
            </a:r>
            <a:r>
              <a:rPr lang="en-IN" b="1" dirty="0">
                <a:solidFill>
                  <a:schemeClr val="tx1"/>
                </a:solidFill>
              </a:rPr>
              <a:t> Works?</a:t>
            </a:r>
            <a:endParaRPr lang="en-IN"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pic>
        <p:nvPicPr>
          <p:cNvPr id="57" name="Picture 56">
            <a:extLst>
              <a:ext uri="{FF2B5EF4-FFF2-40B4-BE49-F238E27FC236}">
                <a16:creationId xmlns:a16="http://schemas.microsoft.com/office/drawing/2014/main" id="{A2406C0C-B9B5-CBE4-3FBE-C507BF98D8E8}"/>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a:solidFill>
                  <a:schemeClr val="tx1"/>
                </a:solidFill>
              </a:rPr>
              <a:t>The Structure of </a:t>
            </a:r>
            <a:r>
              <a:rPr lang="en-IN" sz="4000" b="1" dirty="0" err="1">
                <a:solidFill>
                  <a:schemeClr val="tx1"/>
                </a:solidFill>
              </a:rPr>
              <a:t>IoT</a:t>
            </a:r>
            <a:endParaRPr lang="en-IN" sz="4000" dirty="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10000"/>
          </a:bodyPr>
          <a:lstStyle/>
          <a:p>
            <a:pPr algn="just">
              <a:buNone/>
            </a:pPr>
            <a:r>
              <a:rPr lang="en-IN" dirty="0"/>
              <a:t>		</a:t>
            </a:r>
            <a:r>
              <a:rPr lang="en-IN" sz="2800" dirty="0"/>
              <a:t>The </a:t>
            </a:r>
            <a:r>
              <a:rPr lang="en-IN" sz="2800" dirty="0" err="1"/>
              <a:t>IoT</a:t>
            </a:r>
            <a:r>
              <a:rPr lang="en-IN" sz="2800" dirty="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a:p>
          <a:p>
            <a:pPr algn="just">
              <a:buNone/>
            </a:pPr>
            <a:endParaRPr lang="en-IN"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r>
              <a:rPr lang="en-IN" b="1" i="1" dirty="0">
                <a:solidFill>
                  <a:srgbClr val="0000FF"/>
                </a:solidFill>
              </a:rPr>
              <a:t>Sensors</a:t>
            </a:r>
            <a:r>
              <a:rPr lang="en-IN" dirty="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r>
              <a:rPr lang="en-IN" i="1" dirty="0"/>
              <a:t>M</a:t>
            </a:r>
            <a:r>
              <a:rPr lang="en-IN" dirty="0"/>
              <a:t>iniaturization and </a:t>
            </a:r>
            <a:r>
              <a:rPr lang="en-IN" b="1" i="1" dirty="0">
                <a:solidFill>
                  <a:srgbClr val="0000FF"/>
                </a:solidFill>
              </a:rPr>
              <a:t>Nanotechnology</a:t>
            </a:r>
            <a:r>
              <a:rPr lang="en-IN" dirty="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r>
              <a:rPr lang="en-IN" b="1" i="1" dirty="0">
                <a:solidFill>
                  <a:srgbClr val="0000FF"/>
                </a:solidFill>
              </a:rPr>
              <a:t>Embedded intelligence</a:t>
            </a:r>
            <a:r>
              <a:rPr lang="en-IN" dirty="0"/>
              <a:t> in devices through sensors has formed the network 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pic>
        <p:nvPicPr>
          <p:cNvPr id="5" name="Picture 4">
            <a:extLst>
              <a:ext uri="{FF2B5EF4-FFF2-40B4-BE49-F238E27FC236}">
                <a16:creationId xmlns:a16="http://schemas.microsoft.com/office/drawing/2014/main" id="{52E15C01-9396-5947-23D6-26A416E8A4DE}"/>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a:solidFill>
                  <a:srgbClr val="FF0000"/>
                </a:solidFill>
                <a:latin typeface="+mn-lt"/>
              </a:rPr>
              <a:t>Current Status &amp; Future Prospect of </a:t>
            </a:r>
            <a:r>
              <a:rPr lang="en-GB" sz="3200" b="1" dirty="0" err="1">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pic>
        <p:nvPicPr>
          <p:cNvPr id="9" name="Picture 8">
            <a:extLst>
              <a:ext uri="{FF2B5EF4-FFF2-40B4-BE49-F238E27FC236}">
                <a16:creationId xmlns:a16="http://schemas.microsoft.com/office/drawing/2014/main" id="{3B9CB98F-7FC9-19BA-FCA7-1A2227B7DBFF}"/>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704</TotalTime>
  <Words>1495</Words>
  <Application>Microsoft Office PowerPoint</Application>
  <PresentationFormat>On-screen Show (4:3)</PresentationFormat>
  <Paragraphs>157</Paragraphs>
  <Slides>35</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Calibri</vt:lpstr>
      <vt:lpstr>Constantia</vt:lpstr>
      <vt:lpstr>Corbel</vt:lpstr>
      <vt:lpstr>Verdana</vt:lpstr>
      <vt:lpstr>Wingdings</vt:lpstr>
      <vt:lpstr>Wingdings 2</vt:lpstr>
      <vt:lpstr>Wingdings 3</vt:lpstr>
      <vt:lpstr>Flow</vt:lpstr>
      <vt:lpstr>Module</vt:lpstr>
      <vt:lpstr>Aspect</vt:lpstr>
      <vt:lpstr>Internet of Things (IoT) </vt:lpstr>
      <vt:lpstr>Plan of Presentation</vt:lpstr>
      <vt:lpstr>What is IoT?</vt:lpstr>
      <vt:lpstr>PowerPoint Presentation</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PC</cp:lastModifiedBy>
  <cp:revision>149</cp:revision>
  <dcterms:created xsi:type="dcterms:W3CDTF">2015-12-12T17:49:58Z</dcterms:created>
  <dcterms:modified xsi:type="dcterms:W3CDTF">2022-06-16T06:17:55Z</dcterms:modified>
</cp:coreProperties>
</file>